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Lato"/>
      <p:regular r:id="rId30"/>
      <p:bold r:id="rId31"/>
      <p:italic r:id="rId32"/>
      <p:boldItalic r:id="rId33"/>
    </p:embeddedFont>
    <p:embeddedFont>
      <p:font typeface="Open Sans ExtraBold"/>
      <p:bold r:id="rId34"/>
      <p:boldItalic r:id="rId35"/>
    </p:embeddedFont>
    <p:embeddedFont>
      <p:font typeface="Open Sans Light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6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35" Type="http://schemas.openxmlformats.org/officeDocument/2006/relationships/font" Target="fonts/OpenSansExtraBold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ExtraBold-bold.fntdata"/><Relationship Id="rId15" Type="http://schemas.openxmlformats.org/officeDocument/2006/relationships/slide" Target="slides/slide11.xml"/><Relationship Id="rId37" Type="http://schemas.openxmlformats.org/officeDocument/2006/relationships/font" Target="fonts/OpenSansLight-bold.fntdata"/><Relationship Id="rId14" Type="http://schemas.openxmlformats.org/officeDocument/2006/relationships/slide" Target="slides/slide10.xml"/><Relationship Id="rId36" Type="http://schemas.openxmlformats.org/officeDocument/2006/relationships/font" Target="fonts/OpenSansLight-regular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OpenSans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efb2290b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efb2290b_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0f08ea7df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0f08ea7df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090ef613e_4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090ef613e_4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090ef613e_4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090ef613e_4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090ef613e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090ef613e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0f08ea7df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0f08ea7df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0f08ea7d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0f08ea7d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090ef613e_1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090ef613e_1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090ef613e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090ef613e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13e2ada60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13e2ada60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090ef613e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090ef613e_1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3efb2290b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3efb2290b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090ef613e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090ef613e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090ef613e_2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090ef613e_2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090ef613e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090ef613e_2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090ef613e_2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090ef613e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090ef613e_2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090ef613e_2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4b293b93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4b293b93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3efb2290b_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3efb2290b_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090ef613e_3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090ef613e_3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090ef613e_3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090ef613e_3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090ef613e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090ef613e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3efb2290b_5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3efb2290b_5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090ef613e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090ef613e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0f08ea7d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0f08ea7df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2"/>
          <p:cNvCxnSpPr/>
          <p:nvPr/>
        </p:nvCxnSpPr>
        <p:spPr>
          <a:xfrm>
            <a:off x="5776231" y="3745282"/>
            <a:ext cx="5687223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5732463" y="2284413"/>
            <a:ext cx="57308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5788025" y="4026802"/>
            <a:ext cx="3270250" cy="33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b="1" sz="1600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4543" y="2556221"/>
            <a:ext cx="2078103" cy="13196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3" type="body"/>
          </p:nvPr>
        </p:nvSpPr>
        <p:spPr>
          <a:xfrm>
            <a:off x="5781891" y="4449077"/>
            <a:ext cx="592613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409045" y="6333134"/>
            <a:ext cx="731700" cy="292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>
              <a:buNone/>
              <a:defRPr sz="1300">
                <a:solidFill>
                  <a:srgbClr val="5D5D5D"/>
                </a:solidFill>
              </a:defRPr>
            </a:lvl1pPr>
            <a:lvl2pPr lvl="1">
              <a:buNone/>
              <a:defRPr sz="1300">
                <a:solidFill>
                  <a:srgbClr val="5D5D5D"/>
                </a:solidFill>
              </a:defRPr>
            </a:lvl2pPr>
            <a:lvl3pPr lvl="2">
              <a:buNone/>
              <a:defRPr sz="1300">
                <a:solidFill>
                  <a:srgbClr val="5D5D5D"/>
                </a:solidFill>
              </a:defRPr>
            </a:lvl3pPr>
            <a:lvl4pPr lvl="3">
              <a:buNone/>
              <a:defRPr sz="1300">
                <a:solidFill>
                  <a:srgbClr val="5D5D5D"/>
                </a:solidFill>
              </a:defRPr>
            </a:lvl4pPr>
            <a:lvl5pPr lvl="4">
              <a:buNone/>
              <a:defRPr sz="1300">
                <a:solidFill>
                  <a:srgbClr val="5D5D5D"/>
                </a:solidFill>
              </a:defRPr>
            </a:lvl5pPr>
            <a:lvl6pPr lvl="5">
              <a:buNone/>
              <a:defRPr sz="1300">
                <a:solidFill>
                  <a:srgbClr val="5D5D5D"/>
                </a:solidFill>
              </a:defRPr>
            </a:lvl6pPr>
            <a:lvl7pPr lvl="6">
              <a:buNone/>
              <a:defRPr sz="1300">
                <a:solidFill>
                  <a:srgbClr val="5D5D5D"/>
                </a:solidFill>
              </a:defRPr>
            </a:lvl7pPr>
            <a:lvl8pPr lvl="7">
              <a:buNone/>
              <a:defRPr sz="1300">
                <a:solidFill>
                  <a:srgbClr val="5D5D5D"/>
                </a:solidFill>
              </a:defRPr>
            </a:lvl8pPr>
            <a:lvl9pPr lvl="8">
              <a:buNone/>
              <a:defRPr sz="1300">
                <a:solidFill>
                  <a:srgbClr val="5D5D5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and Photo">
  <p:cSld name="Column and Photo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8" name="Google Shape;9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Google Shape;100;p11"/>
          <p:cNvCxnSpPr/>
          <p:nvPr/>
        </p:nvCxnSpPr>
        <p:spPr>
          <a:xfrm>
            <a:off x="813071" y="2001772"/>
            <a:ext cx="3295669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1" name="Google Shape;1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/>
          <p:nvPr/>
        </p:nvSpPr>
        <p:spPr>
          <a:xfrm>
            <a:off x="4884234" y="0"/>
            <a:ext cx="7307766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1"/>
          <p:cNvSpPr/>
          <p:nvPr>
            <p:ph idx="2" type="pic"/>
          </p:nvPr>
        </p:nvSpPr>
        <p:spPr>
          <a:xfrm>
            <a:off x="4884738" y="0"/>
            <a:ext cx="730726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1"/>
          <p:cNvSpPr txBox="1"/>
          <p:nvPr>
            <p:ph idx="1" type="body"/>
          </p:nvPr>
        </p:nvSpPr>
        <p:spPr>
          <a:xfrm>
            <a:off x="812800" y="600075"/>
            <a:ext cx="329594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3" type="body"/>
          </p:nvPr>
        </p:nvSpPr>
        <p:spPr>
          <a:xfrm>
            <a:off x="776288" y="2535238"/>
            <a:ext cx="3332452" cy="163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812800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and Image">
  <p:cSld name="Column and Imag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2"/>
          <p:cNvCxnSpPr/>
          <p:nvPr/>
        </p:nvCxnSpPr>
        <p:spPr>
          <a:xfrm>
            <a:off x="813071" y="2001772"/>
            <a:ext cx="3295669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9" name="Google Shape;10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/>
          <p:nvPr>
            <p:ph idx="1" type="body"/>
          </p:nvPr>
        </p:nvSpPr>
        <p:spPr>
          <a:xfrm>
            <a:off x="812800" y="600075"/>
            <a:ext cx="329594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2" type="body"/>
          </p:nvPr>
        </p:nvSpPr>
        <p:spPr>
          <a:xfrm>
            <a:off x="776288" y="2535238"/>
            <a:ext cx="3332452" cy="303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2"/>
          <p:cNvSpPr/>
          <p:nvPr>
            <p:ph idx="3" type="pic"/>
          </p:nvPr>
        </p:nvSpPr>
        <p:spPr>
          <a:xfrm>
            <a:off x="4884738" y="1190625"/>
            <a:ext cx="6977409" cy="5127626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2"/>
          <p:cNvSpPr txBox="1"/>
          <p:nvPr>
            <p:ph idx="12" type="sldNum"/>
          </p:nvPr>
        </p:nvSpPr>
        <p:spPr>
          <a:xfrm>
            <a:off x="810122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Slide Photo">
  <p:cSld name="Full-Slide Photo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11409045" y="6333134"/>
            <a:ext cx="731700" cy="292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>
              <a:buNone/>
              <a:defRPr sz="1300">
                <a:solidFill>
                  <a:srgbClr val="5D5D5D"/>
                </a:solidFill>
              </a:defRPr>
            </a:lvl1pPr>
            <a:lvl2pPr lvl="1">
              <a:buNone/>
              <a:defRPr sz="1300">
                <a:solidFill>
                  <a:srgbClr val="5D5D5D"/>
                </a:solidFill>
              </a:defRPr>
            </a:lvl2pPr>
            <a:lvl3pPr lvl="2">
              <a:buNone/>
              <a:defRPr sz="1300">
                <a:solidFill>
                  <a:srgbClr val="5D5D5D"/>
                </a:solidFill>
              </a:defRPr>
            </a:lvl3pPr>
            <a:lvl4pPr lvl="3">
              <a:buNone/>
              <a:defRPr sz="1300">
                <a:solidFill>
                  <a:srgbClr val="5D5D5D"/>
                </a:solidFill>
              </a:defRPr>
            </a:lvl4pPr>
            <a:lvl5pPr lvl="4">
              <a:buNone/>
              <a:defRPr sz="1300">
                <a:solidFill>
                  <a:srgbClr val="5D5D5D"/>
                </a:solidFill>
              </a:defRPr>
            </a:lvl5pPr>
            <a:lvl6pPr lvl="5">
              <a:buNone/>
              <a:defRPr sz="1300">
                <a:solidFill>
                  <a:srgbClr val="5D5D5D"/>
                </a:solidFill>
              </a:defRPr>
            </a:lvl6pPr>
            <a:lvl7pPr lvl="6">
              <a:buNone/>
              <a:defRPr sz="1300">
                <a:solidFill>
                  <a:srgbClr val="5D5D5D"/>
                </a:solidFill>
              </a:defRPr>
            </a:lvl7pPr>
            <a:lvl8pPr lvl="7">
              <a:buNone/>
              <a:defRPr sz="1300">
                <a:solidFill>
                  <a:srgbClr val="5D5D5D"/>
                </a:solidFill>
              </a:defRPr>
            </a:lvl8pPr>
            <a:lvl9pPr lvl="8">
              <a:buNone/>
              <a:defRPr sz="1300">
                <a:solidFill>
                  <a:srgbClr val="5D5D5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Column Photo &amp; Text">
  <p:cSld name="3-Column Photo &amp; 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>
            <a:off x="4186479" y="134938"/>
            <a:ext cx="3862775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8184191" y="134938"/>
            <a:ext cx="3862775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166464" y="134938"/>
            <a:ext cx="3885077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166688" y="134938"/>
            <a:ext cx="3884612" cy="659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idx="2" type="body"/>
          </p:nvPr>
        </p:nvSpPr>
        <p:spPr>
          <a:xfrm>
            <a:off x="4186478" y="134938"/>
            <a:ext cx="3862776" cy="659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4"/>
          <p:cNvSpPr txBox="1"/>
          <p:nvPr>
            <p:ph idx="3" type="body"/>
          </p:nvPr>
        </p:nvSpPr>
        <p:spPr>
          <a:xfrm>
            <a:off x="8184191" y="134938"/>
            <a:ext cx="3862775" cy="659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11409045" y="6333134"/>
            <a:ext cx="731700" cy="292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>
              <a:buNone/>
              <a:defRPr sz="1300">
                <a:solidFill>
                  <a:srgbClr val="828282"/>
                </a:solidFill>
              </a:defRPr>
            </a:lvl1pPr>
            <a:lvl2pPr lvl="1">
              <a:buNone/>
              <a:defRPr sz="1300">
                <a:solidFill>
                  <a:srgbClr val="828282"/>
                </a:solidFill>
              </a:defRPr>
            </a:lvl2pPr>
            <a:lvl3pPr lvl="2">
              <a:buNone/>
              <a:defRPr sz="1300">
                <a:solidFill>
                  <a:srgbClr val="828282"/>
                </a:solidFill>
              </a:defRPr>
            </a:lvl3pPr>
            <a:lvl4pPr lvl="3">
              <a:buNone/>
              <a:defRPr sz="1300">
                <a:solidFill>
                  <a:srgbClr val="828282"/>
                </a:solidFill>
              </a:defRPr>
            </a:lvl4pPr>
            <a:lvl5pPr lvl="4">
              <a:buNone/>
              <a:defRPr sz="1300">
                <a:solidFill>
                  <a:srgbClr val="828282"/>
                </a:solidFill>
              </a:defRPr>
            </a:lvl5pPr>
            <a:lvl6pPr lvl="5">
              <a:buNone/>
              <a:defRPr sz="1300">
                <a:solidFill>
                  <a:srgbClr val="828282"/>
                </a:solidFill>
              </a:defRPr>
            </a:lvl6pPr>
            <a:lvl7pPr lvl="6">
              <a:buNone/>
              <a:defRPr sz="1300">
                <a:solidFill>
                  <a:srgbClr val="828282"/>
                </a:solidFill>
              </a:defRPr>
            </a:lvl7pPr>
            <a:lvl8pPr lvl="7">
              <a:buNone/>
              <a:defRPr sz="1300">
                <a:solidFill>
                  <a:srgbClr val="828282"/>
                </a:solidFill>
              </a:defRPr>
            </a:lvl8pPr>
            <a:lvl9pPr lvl="8">
              <a:buNone/>
              <a:defRPr sz="1300">
                <a:solidFill>
                  <a:srgbClr val="82828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Agenda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588723" y="588724"/>
            <a:ext cx="11014553" cy="56805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21;p3"/>
          <p:cNvCxnSpPr/>
          <p:nvPr/>
        </p:nvCxnSpPr>
        <p:spPr>
          <a:xfrm>
            <a:off x="1757819" y="2035793"/>
            <a:ext cx="8538576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1720850" y="2438400"/>
            <a:ext cx="8575545" cy="2803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Open Sans ExtraBold"/>
              <a:buAutoNum type="arabicPeriod"/>
              <a:defRPr sz="24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/>
        </p:nvSpPr>
        <p:spPr>
          <a:xfrm>
            <a:off x="1820450" y="1220947"/>
            <a:ext cx="58830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</a:pPr>
            <a:r>
              <a:rPr b="0" i="0" lang="en-US" sz="36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Agenda</a:t>
            </a:r>
            <a:endParaRPr b="0" i="0" sz="3600" u="none" cap="none" strike="noStrike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1409045" y="6333134"/>
            <a:ext cx="731700" cy="292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>
              <a:buNone/>
              <a:defRPr sz="13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13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13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13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13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13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13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13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13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54363" y="3044825"/>
            <a:ext cx="5883275" cy="768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indent="-508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2pPr>
            <a:lvl3pPr indent="-5080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3pPr>
            <a:lvl4pPr indent="-5080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4pPr>
            <a:lvl5pPr indent="-5080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11409045" y="6333134"/>
            <a:ext cx="731700" cy="292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Headline">
  <p:cSld name="Text with Headlin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Google Shape;33;p5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" type="body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2346325" y="3081338"/>
            <a:ext cx="6746875" cy="163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2346325" y="2535238"/>
            <a:ext cx="66389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2346325" y="631804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">
  <p:cSld name="Two-Colum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2346325" y="2978150"/>
            <a:ext cx="4289425" cy="224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3" name="Google Shape;43;p6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6"/>
          <p:cNvCxnSpPr/>
          <p:nvPr/>
        </p:nvCxnSpPr>
        <p:spPr>
          <a:xfrm flipH="1">
            <a:off x="6861569" y="2624443"/>
            <a:ext cx="36096" cy="260002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2346324" y="2535238"/>
            <a:ext cx="4288651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7269053" y="2535238"/>
            <a:ext cx="4288651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5" type="body"/>
          </p:nvPr>
        </p:nvSpPr>
        <p:spPr>
          <a:xfrm>
            <a:off x="7272098" y="2974975"/>
            <a:ext cx="4289425" cy="224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2347165" y="6318250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54;p7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" name="Google Shape;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/>
          <p:nvPr/>
        </p:nvSpPr>
        <p:spPr>
          <a:xfrm>
            <a:off x="2346544" y="2596953"/>
            <a:ext cx="3930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5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"/>
          <p:cNvSpPr/>
          <p:nvPr>
            <p:ph idx="2" type="pic"/>
          </p:nvPr>
        </p:nvSpPr>
        <p:spPr>
          <a:xfrm rot="429021">
            <a:off x="8715166" y="1582670"/>
            <a:ext cx="2665962" cy="41751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2676100" y="5367415"/>
            <a:ext cx="4413250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cap="none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3" type="body"/>
          </p:nvPr>
        </p:nvSpPr>
        <p:spPr>
          <a:xfrm>
            <a:off x="2676525" y="2779713"/>
            <a:ext cx="5286375" cy="221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None/>
              <a:defRPr sz="2400">
                <a:solidFill>
                  <a:srgbClr val="5D5D5D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2pPr>
            <a:lvl3pPr indent="-3810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3pPr>
            <a:lvl4pPr indent="-3810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4pPr>
            <a:lvl5pPr indent="-3810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4" type="body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2325685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Bulleted Lis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2335568" y="6328495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p8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7" name="Google Shape;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idx="1" type="body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2" type="body"/>
          </p:nvPr>
        </p:nvSpPr>
        <p:spPr>
          <a:xfrm>
            <a:off x="2393950" y="2535238"/>
            <a:ext cx="6816725" cy="306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3" type="body"/>
          </p:nvPr>
        </p:nvSpPr>
        <p:spPr>
          <a:xfrm>
            <a:off x="2708275" y="6342063"/>
            <a:ext cx="5768163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i="1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-Out">
  <p:cSld name="Call-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72" name="Google Shape;7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9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5" name="Google Shape;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9"/>
          <p:cNvCxnSpPr/>
          <p:nvPr/>
        </p:nvCxnSpPr>
        <p:spPr>
          <a:xfrm>
            <a:off x="2382685" y="3389704"/>
            <a:ext cx="9202993" cy="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7" name="Google Shape;77;p9"/>
          <p:cNvCxnSpPr/>
          <p:nvPr/>
        </p:nvCxnSpPr>
        <p:spPr>
          <a:xfrm>
            <a:off x="2382685" y="4675735"/>
            <a:ext cx="9202993" cy="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8" name="Google Shape;78;p9"/>
          <p:cNvCxnSpPr/>
          <p:nvPr/>
        </p:nvCxnSpPr>
        <p:spPr>
          <a:xfrm>
            <a:off x="2382685" y="6017521"/>
            <a:ext cx="9202993" cy="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9" name="Google Shape;79;p9"/>
          <p:cNvSpPr txBox="1"/>
          <p:nvPr>
            <p:ph idx="1" type="body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2" type="body"/>
          </p:nvPr>
        </p:nvSpPr>
        <p:spPr>
          <a:xfrm>
            <a:off x="2457450" y="2378670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3" type="body"/>
          </p:nvPr>
        </p:nvSpPr>
        <p:spPr>
          <a:xfrm>
            <a:off x="4302125" y="2448025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4" type="body"/>
          </p:nvPr>
        </p:nvSpPr>
        <p:spPr>
          <a:xfrm>
            <a:off x="2457450" y="3601170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5" type="body"/>
          </p:nvPr>
        </p:nvSpPr>
        <p:spPr>
          <a:xfrm>
            <a:off x="4302125" y="3670525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6" type="body"/>
          </p:nvPr>
        </p:nvSpPr>
        <p:spPr>
          <a:xfrm>
            <a:off x="2457450" y="4884025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7" type="body"/>
          </p:nvPr>
        </p:nvSpPr>
        <p:spPr>
          <a:xfrm>
            <a:off x="4302125" y="4953380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2341697" y="631647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88" name="Google Shape;8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2308225" y="6320927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0"/>
          <p:cNvSpPr/>
          <p:nvPr>
            <p:ph idx="2" type="chart"/>
          </p:nvPr>
        </p:nvSpPr>
        <p:spPr>
          <a:xfrm>
            <a:off x="2308225" y="2682875"/>
            <a:ext cx="7102475" cy="318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cxnSp>
        <p:nvCxnSpPr>
          <p:cNvPr id="93" name="Google Shape;93;p10"/>
          <p:cNvCxnSpPr/>
          <p:nvPr/>
        </p:nvCxnSpPr>
        <p:spPr>
          <a:xfrm>
            <a:off x="2384121" y="1615723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4" name="Google Shape;9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4639" y="2683253"/>
            <a:ext cx="4782721" cy="318848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/>
          <p:nvPr>
            <p:ph idx="1" type="body"/>
          </p:nvPr>
        </p:nvSpPr>
        <p:spPr>
          <a:xfrm>
            <a:off x="2384425" y="823913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0"/>
          <p:cNvSpPr txBox="1"/>
          <p:nvPr>
            <p:ph idx="3" type="body"/>
          </p:nvPr>
        </p:nvSpPr>
        <p:spPr>
          <a:xfrm>
            <a:off x="2308225" y="2179638"/>
            <a:ext cx="6676559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b="1" sz="18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  <a:defRPr b="0" i="0" sz="36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Relationship Id="rId8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4.png"/><Relationship Id="rId5" Type="http://schemas.openxmlformats.org/officeDocument/2006/relationships/image" Target="../media/image44.png"/><Relationship Id="rId6" Type="http://schemas.openxmlformats.org/officeDocument/2006/relationships/image" Target="../media/image51.png"/><Relationship Id="rId7" Type="http://schemas.openxmlformats.org/officeDocument/2006/relationships/image" Target="../media/image47.png"/><Relationship Id="rId8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5" Type="http://schemas.openxmlformats.org/officeDocument/2006/relationships/image" Target="../media/image5.jp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43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>
            <p:ph idx="1" type="body"/>
          </p:nvPr>
        </p:nvSpPr>
        <p:spPr>
          <a:xfrm>
            <a:off x="5732463" y="2284413"/>
            <a:ext cx="5730900" cy="1200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MSP x Delphi Capstone Progress Update</a:t>
            </a:r>
            <a:endParaRPr/>
          </a:p>
        </p:txBody>
      </p:sp>
      <p:sp>
        <p:nvSpPr>
          <p:cNvPr id="130" name="Google Shape;130;p15"/>
          <p:cNvSpPr txBox="1"/>
          <p:nvPr>
            <p:ph idx="2" type="body"/>
          </p:nvPr>
        </p:nvSpPr>
        <p:spPr>
          <a:xfrm>
            <a:off x="5788025" y="4026802"/>
            <a:ext cx="3270300" cy="3381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 April 2022</a:t>
            </a:r>
            <a:endParaRPr/>
          </a:p>
        </p:txBody>
      </p:sp>
      <p:sp>
        <p:nvSpPr>
          <p:cNvPr id="131" name="Google Shape;131;p15"/>
          <p:cNvSpPr txBox="1"/>
          <p:nvPr>
            <p:ph idx="3" type="body"/>
          </p:nvPr>
        </p:nvSpPr>
        <p:spPr>
          <a:xfrm>
            <a:off x="5781891" y="4449077"/>
            <a:ext cx="5926200" cy="646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None/>
            </a:pPr>
            <a:r>
              <a:rPr lang="en-US"/>
              <a:t>Anirban Chowdhury, April Wang, Bhoomika Moorjani, Manna Zhao, Rosa Jin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11409045" y="6333134"/>
            <a:ext cx="731700" cy="292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4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2384425" y="1157300"/>
            <a:ext cx="74637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Test positivity rate: CTIS vs Quidel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425" y="2631463"/>
            <a:ext cx="4665602" cy="2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4800" y="2631475"/>
            <a:ext cx="4052099" cy="35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2384425" y="2147575"/>
            <a:ext cx="28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Spearman correlation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7083475" y="2147575"/>
            <a:ext cx="44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Percent of population of aged 65 and above (2019)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2384425" y="1157300"/>
            <a:ext cx="74637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Test positivity rate: CTIS vs Quidel</a:t>
            </a:r>
            <a:endParaRPr/>
          </a:p>
        </p:txBody>
      </p:sp>
      <p:sp>
        <p:nvSpPr>
          <p:cNvPr id="229" name="Google Shape;229;p25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24" y="2376485"/>
            <a:ext cx="5490901" cy="33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2384425" y="2352900"/>
            <a:ext cx="3844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var 1: Spearman correlations across states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var 2: scaled CTIS observations [0, 1]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var 3: Population percentage of aged 65 and above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26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2384425" y="1157300"/>
            <a:ext cx="74637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85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Test positivity rate overall: CTIS vs Quidel</a:t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450" y="2352900"/>
            <a:ext cx="5661701" cy="384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2335575" y="2352900"/>
            <a:ext cx="36990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Positive association: CTIS observations &amp; Spearman Correlation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Low Spearman correlation: could be missing values in CTIS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27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Spearman correlations</a:t>
            </a:r>
            <a:r>
              <a:rPr lang="en-US"/>
              <a:t> : CTIS vs Quidel</a:t>
            </a:r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2384425" y="2352900"/>
            <a:ext cx="3583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Correlations across months starting Sep. 2020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Monthly (30 days) segment: Month 5 (Jan - Feb 2021)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High correlations: during outbreaks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925" y="2352888"/>
            <a:ext cx="5918973" cy="3657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28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2384425" y="1157300"/>
            <a:ext cx="71991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Lagged </a:t>
            </a:r>
            <a:r>
              <a:rPr lang="en-US"/>
              <a:t>Spearman correlations : CTIS vs Quidel</a:t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975" y="2461850"/>
            <a:ext cx="5687825" cy="351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2384425" y="2352900"/>
            <a:ext cx="3583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Lagged c</a:t>
            </a: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orrelations across months starting Sep. 2020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Lags: depending on cross-correlations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29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7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Pearson</a:t>
            </a:r>
            <a:r>
              <a:rPr lang="en-US"/>
              <a:t> correlations : CTIS vs Quidel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824" y="2352908"/>
            <a:ext cx="5883301" cy="363503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/>
        </p:nvSpPr>
        <p:spPr>
          <a:xfrm>
            <a:off x="2384425" y="2352900"/>
            <a:ext cx="3583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Pearson c</a:t>
            </a: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orrelations across months starting Sep. 2020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Monthly (30 days) segment: Month 5 (Jan - Feb 2021)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Similar to Spearman correlations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0"/>
          <p:cNvSpPr txBox="1"/>
          <p:nvPr>
            <p:ph idx="1" type="body"/>
          </p:nvPr>
        </p:nvSpPr>
        <p:spPr>
          <a:xfrm>
            <a:off x="2384425" y="1157300"/>
            <a:ext cx="64092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rPr lang="en-US" sz="2510"/>
              <a:t>Correlation over Space: </a:t>
            </a:r>
            <a:endParaRPr sz="251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rPr lang="en-US" sz="2510"/>
              <a:t>Google vs Facebook</a:t>
            </a:r>
            <a:endParaRPr sz="251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510"/>
          </a:p>
        </p:txBody>
      </p:sp>
      <p:sp>
        <p:nvSpPr>
          <p:cNvPr id="274" name="Google Shape;274;p30"/>
          <p:cNvSpPr txBox="1"/>
          <p:nvPr>
            <p:ph idx="2" type="body"/>
          </p:nvPr>
        </p:nvSpPr>
        <p:spPr>
          <a:xfrm>
            <a:off x="2393950" y="2535250"/>
            <a:ext cx="90411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-US"/>
              <a:t>Signal Comparison in states with least (RI) and most (OR) agreement</a:t>
            </a:r>
            <a:endParaRPr/>
          </a:p>
        </p:txBody>
      </p:sp>
      <p:sp>
        <p:nvSpPr>
          <p:cNvPr id="275" name="Google Shape;275;p30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575" y="2943225"/>
            <a:ext cx="5575726" cy="33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878" y="3056501"/>
            <a:ext cx="5235224" cy="31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2384425" y="998550"/>
            <a:ext cx="5883300" cy="804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Correlation over Space: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Google vs Facebook</a:t>
            </a:r>
            <a:endParaRPr/>
          </a:p>
        </p:txBody>
      </p:sp>
      <p:sp>
        <p:nvSpPr>
          <p:cNvPr id="284" name="Google Shape;284;p31"/>
          <p:cNvSpPr txBox="1"/>
          <p:nvPr>
            <p:ph idx="2" type="body"/>
          </p:nvPr>
        </p:nvSpPr>
        <p:spPr>
          <a:xfrm>
            <a:off x="2393950" y="2535250"/>
            <a:ext cx="33396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Less agreement in New England / Midwest</a:t>
            </a:r>
            <a:endParaRPr sz="17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Open Sans"/>
              <a:buChar char="•"/>
            </a:pPr>
            <a:r>
              <a:rPr lang="en-US" sz="17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More agreement in Northwest / Central</a:t>
            </a:r>
            <a:endParaRPr sz="17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Open Sans"/>
              <a:buChar char="•"/>
            </a:pPr>
            <a:r>
              <a:rPr lang="en-US" sz="17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Possible Reasons</a:t>
            </a:r>
            <a:endParaRPr sz="17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Open Sans"/>
              <a:buChar char="•"/>
            </a:pPr>
            <a:r>
              <a:rPr lang="en-US" sz="17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Different demographics</a:t>
            </a:r>
            <a:endParaRPr sz="17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Open Sans"/>
              <a:buChar char="•"/>
            </a:pPr>
            <a:r>
              <a:rPr lang="en-US" sz="17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Digital Media Habits</a:t>
            </a:r>
            <a:endParaRPr sz="17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Open Sans"/>
              <a:buChar char="•"/>
            </a:pPr>
            <a:r>
              <a:rPr lang="en-US" sz="17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Temporal relationship with progress of pandemic</a:t>
            </a:r>
            <a:endParaRPr sz="17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31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426" y="2096810"/>
            <a:ext cx="5768098" cy="3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32"/>
          <p:cNvSpPr txBox="1"/>
          <p:nvPr>
            <p:ph idx="1" type="body"/>
          </p:nvPr>
        </p:nvSpPr>
        <p:spPr>
          <a:xfrm>
            <a:off x="2384425" y="1157300"/>
            <a:ext cx="8346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Data Source Agreement Varies depending on Location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200" y="2207801"/>
            <a:ext cx="6087799" cy="37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038" y="2015625"/>
            <a:ext cx="3866974" cy="219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625" y="4213525"/>
            <a:ext cx="3669809" cy="21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/>
          <p:nvPr/>
        </p:nvSpPr>
        <p:spPr>
          <a:xfrm>
            <a:off x="10272225" y="3281200"/>
            <a:ext cx="975600" cy="5322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    </a:t>
            </a:r>
            <a:r>
              <a:rPr b="1" lang="en-US" sz="1700"/>
              <a:t>RI</a:t>
            </a:r>
            <a:endParaRPr b="1" sz="1700"/>
          </a:p>
        </p:txBody>
      </p:sp>
      <p:sp>
        <p:nvSpPr>
          <p:cNvPr id="297" name="Google Shape;297;p32"/>
          <p:cNvSpPr/>
          <p:nvPr/>
        </p:nvSpPr>
        <p:spPr>
          <a:xfrm>
            <a:off x="6537550" y="2709350"/>
            <a:ext cx="763800" cy="11040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OR</a:t>
            </a:r>
            <a:endParaRPr b="1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33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Investigating Reasons for Google / Facebook Disagreement</a:t>
            </a:r>
            <a:endParaRPr/>
          </a:p>
        </p:txBody>
      </p:sp>
      <p:sp>
        <p:nvSpPr>
          <p:cNvPr id="304" name="Google Shape;304;p33"/>
          <p:cNvSpPr txBox="1"/>
          <p:nvPr>
            <p:ph idx="2" type="body"/>
          </p:nvPr>
        </p:nvSpPr>
        <p:spPr>
          <a:xfrm>
            <a:off x="2384425" y="2532388"/>
            <a:ext cx="68166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-US"/>
              <a:t>Rank Correlation vs Demographic Information</a:t>
            </a:r>
            <a:endParaRPr/>
          </a:p>
        </p:txBody>
      </p:sp>
      <p:sp>
        <p:nvSpPr>
          <p:cNvPr id="305" name="Google Shape;305;p33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600" y="3084025"/>
            <a:ext cx="5066942" cy="306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590" y="3084025"/>
            <a:ext cx="5285208" cy="30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1808250" y="2188350"/>
            <a:ext cx="8575500" cy="3633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Char char="●"/>
            </a:pPr>
            <a:r>
              <a:rPr lang="en-US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Test positivity rate from CTIS and Quidel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Char char="○"/>
            </a:pPr>
            <a:r>
              <a:rPr lang="en-US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Estimated test positivity rate (percent) among people tested for COVID-19 in the past 14 days (CTIS) &amp; Percentage of antigen tests that were positive for COVID-19 smoothed by pooling together the last 7 days of tests (Quidel)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Char char="○"/>
            </a:pPr>
            <a:r>
              <a:rPr lang="en-US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Percentage of positive NAAT in the past 7 days ( Community Profile Report)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Char char="●"/>
            </a:pPr>
            <a:r>
              <a:rPr lang="en-US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COVID symptoms (sore throat) from CTIS and Google search</a:t>
            </a:r>
            <a:endParaRPr i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Char char="○"/>
            </a:pPr>
            <a:r>
              <a:rPr lang="en-US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Estimated % of people reporting that they or someone  in their household experienced a sore throat in the past 24 hours (CTIS)</a:t>
            </a:r>
            <a:endParaRPr i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Char char="○"/>
            </a:pPr>
            <a:r>
              <a:rPr lang="en-US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Measures search volume for “sore throat” symptom (Google search)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Char char="●"/>
            </a:pPr>
            <a:r>
              <a:rPr lang="en-US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Covid-related doctor visits from Change Healthcare(CHNG) and claims(Doctor-Visits)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Char char="○"/>
            </a:pPr>
            <a:r>
              <a:rPr lang="en-US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Early Indicators on COVID related doctor visits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Char char="○"/>
            </a:pPr>
            <a:r>
              <a:rPr lang="en-US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Analysis on correlation through time in six main states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11409045" y="6333134"/>
            <a:ext cx="731700" cy="292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2384425" y="1014650"/>
            <a:ext cx="5883300" cy="7890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Correlation over Time: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Google vs. Facebook</a:t>
            </a:r>
            <a:endParaRPr/>
          </a:p>
        </p:txBody>
      </p:sp>
      <p:sp>
        <p:nvSpPr>
          <p:cNvPr id="314" name="Google Shape;314;p34"/>
          <p:cNvSpPr txBox="1"/>
          <p:nvPr>
            <p:ph idx="2" type="body"/>
          </p:nvPr>
        </p:nvSpPr>
        <p:spPr>
          <a:xfrm>
            <a:off x="2393950" y="2535238"/>
            <a:ext cx="68166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100" y="2177275"/>
            <a:ext cx="2741026" cy="16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125" y="2177273"/>
            <a:ext cx="2915255" cy="16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7425" y="2177275"/>
            <a:ext cx="2786812" cy="16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6100" y="4201849"/>
            <a:ext cx="2741026" cy="160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7125" y="4201849"/>
            <a:ext cx="2741024" cy="16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3313" y="4284738"/>
            <a:ext cx="2635017" cy="16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9695625" y="2431950"/>
            <a:ext cx="2496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31 Day moving window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Rank Correlation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Differs greatly by state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(Roughly) high correlation around outbreaks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○"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Spring 2020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○"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Summer 2021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35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62500"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Correlation Over Space:</a:t>
            </a:r>
            <a:r>
              <a:rPr lang="en-US"/>
              <a:t>Covid-Related Visits from Change Healthcare and Claims</a:t>
            </a:r>
            <a:endParaRPr/>
          </a:p>
        </p:txBody>
      </p:sp>
      <p:sp>
        <p:nvSpPr>
          <p:cNvPr id="329" name="Google Shape;329;p35"/>
          <p:cNvSpPr txBox="1"/>
          <p:nvPr>
            <p:ph idx="2" type="body"/>
          </p:nvPr>
        </p:nvSpPr>
        <p:spPr>
          <a:xfrm>
            <a:off x="7617025" y="2274199"/>
            <a:ext cx="6651600" cy="477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US State Population Density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35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025" y="2751200"/>
            <a:ext cx="3661075" cy="239822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 txBox="1"/>
          <p:nvPr/>
        </p:nvSpPr>
        <p:spPr>
          <a:xfrm>
            <a:off x="2980400" y="5538175"/>
            <a:ext cx="829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Higher agreement in  southern and western US where  population density is large 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Lower agreement in northern US where population density is small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33" name="Google Shape;3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950" y="2274200"/>
            <a:ext cx="5005376" cy="294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36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62500"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Overall Trend</a:t>
            </a:r>
            <a:r>
              <a:rPr lang="en-US"/>
              <a:t>: Covid-Related Visits from Change Healthcare and Claims (2021-2022)</a:t>
            </a:r>
            <a:endParaRPr/>
          </a:p>
        </p:txBody>
      </p:sp>
      <p:sp>
        <p:nvSpPr>
          <p:cNvPr id="340" name="Google Shape;340;p36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025" y="2255251"/>
            <a:ext cx="2342473" cy="148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476" y="2272784"/>
            <a:ext cx="2624074" cy="171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8287" y="2214412"/>
            <a:ext cx="2624051" cy="16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/>
        </p:nvSpPr>
        <p:spPr>
          <a:xfrm>
            <a:off x="1818700" y="5944025"/>
            <a:ext cx="102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Data: 2021.01-now |Six States|  Red line: CHNG- Change Healthcare, Blue line: Doctor Visits | Generally don’t agree much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8700" y="4127775"/>
            <a:ext cx="2908826" cy="18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8375" y="4080925"/>
            <a:ext cx="2932426" cy="17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1650" y="4080925"/>
            <a:ext cx="2908824" cy="17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59163" y="4080925"/>
            <a:ext cx="2842284" cy="17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9200" y="4080925"/>
            <a:ext cx="2830770" cy="176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62525" y="4068375"/>
            <a:ext cx="2867470" cy="17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25900" y="2149550"/>
            <a:ext cx="2908826" cy="183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02500" y="2168400"/>
            <a:ext cx="2830775" cy="18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77974" y="2225925"/>
            <a:ext cx="2830774" cy="17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37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62500"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Correlation over Time: Covid-Related Visits from Change Healthcare and Claims (Weekly)</a:t>
            </a:r>
            <a:endParaRPr/>
          </a:p>
        </p:txBody>
      </p:sp>
      <p:sp>
        <p:nvSpPr>
          <p:cNvPr id="360" name="Google Shape;360;p37"/>
          <p:cNvSpPr txBox="1"/>
          <p:nvPr>
            <p:ph idx="2" type="body"/>
          </p:nvPr>
        </p:nvSpPr>
        <p:spPr>
          <a:xfrm>
            <a:off x="9423350" y="2862950"/>
            <a:ext cx="2344800" cy="22494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fontScale="85000" lnSpcReduction="10000"/>
          </a:bodyPr>
          <a:lstStyle/>
          <a:p>
            <a:pPr indent="-32035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 Light"/>
              <a:buChar char="•"/>
            </a:pPr>
            <a:r>
              <a:rPr lang="en-US" sz="1700">
                <a:solidFill>
                  <a:srgbClr val="000000"/>
                </a:solidFill>
              </a:rPr>
              <a:t>Correlations across months starting 2020.1</a:t>
            </a:r>
            <a:endParaRPr sz="1700">
              <a:solidFill>
                <a:srgbClr val="000000"/>
              </a:solidFill>
            </a:endParaRPr>
          </a:p>
          <a:p>
            <a:pPr indent="-32035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 Light"/>
              <a:buChar char="•"/>
            </a:pPr>
            <a:r>
              <a:rPr lang="en-US" sz="1700">
                <a:solidFill>
                  <a:srgbClr val="000000"/>
                </a:solidFill>
              </a:rPr>
              <a:t>Weekly segment: </a:t>
            </a:r>
            <a:endParaRPr sz="1700">
              <a:solidFill>
                <a:srgbClr val="000000"/>
              </a:solidFill>
            </a:endParaRPr>
          </a:p>
          <a:p>
            <a:pPr indent="-32035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 Light"/>
              <a:buChar char="•"/>
            </a:pPr>
            <a:r>
              <a:rPr lang="en-US" sz="1700">
                <a:solidFill>
                  <a:srgbClr val="000000"/>
                </a:solidFill>
              </a:rPr>
              <a:t>Low  correlations: between 30-40 weeks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61" name="Google Shape;361;p37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750" y="2408275"/>
            <a:ext cx="2788225" cy="169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950" y="2413763"/>
            <a:ext cx="2788227" cy="168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123" y="2492512"/>
            <a:ext cx="2788225" cy="16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738" y="4105622"/>
            <a:ext cx="2788226" cy="161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1950" y="4105625"/>
            <a:ext cx="2788226" cy="16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5125" y="4099438"/>
            <a:ext cx="2788227" cy="16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38"/>
          <p:cNvSpPr txBox="1"/>
          <p:nvPr>
            <p:ph idx="1" type="body"/>
          </p:nvPr>
        </p:nvSpPr>
        <p:spPr>
          <a:xfrm>
            <a:off x="2393950" y="1174575"/>
            <a:ext cx="8669700" cy="9471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4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25"/>
              <a:t>Additional Investigation in Counties</a:t>
            </a:r>
            <a:r>
              <a:rPr lang="en-US" sz="4825"/>
              <a:t>: Covid-Related Visits from Change Healthcare and Claims</a:t>
            </a:r>
            <a:endParaRPr sz="4825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409" y="2309263"/>
            <a:ext cx="3451276" cy="21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 txBox="1"/>
          <p:nvPr/>
        </p:nvSpPr>
        <p:spPr>
          <a:xfrm>
            <a:off x="1640375" y="4652450"/>
            <a:ext cx="331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    County Population density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Choose counties that have deeper/lighter  colors to look at doctor visits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Could fail because of county-merged data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750" y="2027925"/>
            <a:ext cx="6394075" cy="23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850" y="4396000"/>
            <a:ext cx="6161874" cy="19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>
            <p:ph idx="12" type="sldNum"/>
          </p:nvPr>
        </p:nvSpPr>
        <p:spPr>
          <a:xfrm>
            <a:off x="11409045" y="6333134"/>
            <a:ext cx="731700" cy="292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3" name="Google Shape;383;p39"/>
          <p:cNvSpPr txBox="1"/>
          <p:nvPr>
            <p:ph idx="1" type="body"/>
          </p:nvPr>
        </p:nvSpPr>
        <p:spPr>
          <a:xfrm>
            <a:off x="3154363" y="3044825"/>
            <a:ext cx="5883300" cy="768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2226175" y="1034213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Team</a:t>
            </a:r>
            <a:endParaRPr/>
          </a:p>
        </p:txBody>
      </p:sp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675" y="2369308"/>
            <a:ext cx="1585501" cy="199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463" y="3989241"/>
            <a:ext cx="1581912" cy="1993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2613075" y="4336038"/>
            <a:ext cx="158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Manna (Xiangman) Zhao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4271563" y="5908050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April (Yueni) Wang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9901225" y="4338325"/>
            <a:ext cx="16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Rosa (Zixuan) Jin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5">
            <a:alphaModFix/>
          </a:blip>
          <a:srcRect b="2188" l="0" r="0" t="14290"/>
          <a:stretch/>
        </p:blipFill>
        <p:spPr>
          <a:xfrm>
            <a:off x="6258238" y="2432312"/>
            <a:ext cx="1585499" cy="199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6">
            <a:alphaModFix/>
          </a:blip>
          <a:srcRect b="8925" l="9138" r="10976" t="0"/>
          <a:stretch/>
        </p:blipFill>
        <p:spPr>
          <a:xfrm>
            <a:off x="2557350" y="2367129"/>
            <a:ext cx="1585500" cy="19977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6162000" y="4338325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Bhoomika Moorjani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8001138" y="5908050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Anirban Chowdhury 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7">
            <a:alphaModFix/>
          </a:blip>
          <a:srcRect b="0" l="0" r="0" t="14244"/>
          <a:stretch/>
        </p:blipFill>
        <p:spPr>
          <a:xfrm>
            <a:off x="8115738" y="3989238"/>
            <a:ext cx="1581912" cy="199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8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950" y="2181575"/>
            <a:ext cx="5717451" cy="342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2384425" y="998550"/>
            <a:ext cx="5883300" cy="804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Test Positivity Rate</a:t>
            </a:r>
            <a:r>
              <a:rPr lang="en-US"/>
              <a:t>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NAAT vs Quidel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2384425" y="2352900"/>
            <a:ext cx="35838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More agreement in the East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Less agreement in the Northwest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2384425" y="998550"/>
            <a:ext cx="5883300" cy="804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Test Positivity Rate</a:t>
            </a:r>
            <a:r>
              <a:rPr lang="en-US"/>
              <a:t>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NATT vs Quidel</a:t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900" y="2010424"/>
            <a:ext cx="3359573" cy="21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 rotWithShape="1">
          <a:blip r:embed="rId4">
            <a:alphaModFix/>
          </a:blip>
          <a:srcRect b="0" l="0" r="11426" t="0"/>
          <a:stretch/>
        </p:blipFill>
        <p:spPr>
          <a:xfrm>
            <a:off x="5568475" y="2010425"/>
            <a:ext cx="3207749" cy="21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 rotWithShape="1">
          <a:blip r:embed="rId5">
            <a:alphaModFix/>
          </a:blip>
          <a:srcRect b="0" l="0" r="11426" t="0"/>
          <a:stretch/>
        </p:blipFill>
        <p:spPr>
          <a:xfrm>
            <a:off x="8776225" y="2010425"/>
            <a:ext cx="3110974" cy="218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3275" y="4120425"/>
            <a:ext cx="3410825" cy="21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7">
            <a:alphaModFix/>
          </a:blip>
          <a:srcRect b="0" l="0" r="11103" t="0"/>
          <a:stretch/>
        </p:blipFill>
        <p:spPr>
          <a:xfrm>
            <a:off x="5568475" y="4200050"/>
            <a:ext cx="3207752" cy="21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76225" y="4160825"/>
            <a:ext cx="3110975" cy="21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0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Spearman correlations : NAAT vs Quidel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2384425" y="2352900"/>
            <a:ext cx="35838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Correlations across months between Jan 2021 to Dec 2021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Monthly segment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High correlations around July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225" y="2352908"/>
            <a:ext cx="5621352" cy="343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7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Test Positivity Rate : CTIS vs Quidel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425" y="2068175"/>
            <a:ext cx="7511025" cy="417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10025975" y="2266225"/>
            <a:ext cx="1744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CTIS - Estimated test positivity rate (percent) among people tested in the past 14 days (lagged by 10 days).</a:t>
            </a:r>
            <a:endParaRPr sz="1000">
              <a:solidFill>
                <a:srgbClr val="0000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 Light"/>
                <a:ea typeface="Open Sans Light"/>
                <a:cs typeface="Open Sans Light"/>
                <a:sym typeface="Open Sans Light"/>
              </a:rPr>
              <a:t>Quidel - Percentage of antigen tests that were positive smoothed by pooling together the last 7 days of tests.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7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Degree of retesting</a:t>
            </a:r>
            <a:r>
              <a:rPr lang="en-US"/>
              <a:t> : CTIS - Quidel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388" y="2086400"/>
            <a:ext cx="7507226" cy="417880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0025975" y="2266225"/>
            <a:ext cx="174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 Light"/>
                <a:ea typeface="Open Sans Light"/>
                <a:cs typeface="Open Sans Light"/>
                <a:sym typeface="Open Sans Light"/>
              </a:rPr>
              <a:t>Difference between test positivity rate from CTIS (lagged by 10 days) and Quidel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23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2384425" y="1157300"/>
            <a:ext cx="74637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Test positivity rate: CTIS vs Quidel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425" y="2648050"/>
            <a:ext cx="4260224" cy="26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475" y="2648051"/>
            <a:ext cx="4198425" cy="25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2384425" y="2147575"/>
            <a:ext cx="28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Spearman correlation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7083475" y="2147575"/>
            <a:ext cx="40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Ratio (CTIS observations / Quidel observations)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MU">
      <a:dk1>
        <a:srgbClr val="404040"/>
      </a:dk1>
      <a:lt1>
        <a:srgbClr val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